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0" r:id="rId2"/>
    <p:sldId id="288" r:id="rId3"/>
    <p:sldId id="256" r:id="rId4"/>
    <p:sldId id="285" r:id="rId5"/>
    <p:sldId id="286" r:id="rId6"/>
    <p:sldId id="290" r:id="rId7"/>
  </p:sldIdLst>
  <p:sldSz cx="9144000" cy="6858000" type="screen4x3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30A0"/>
    <a:srgbClr val="333BD5"/>
    <a:srgbClr val="EAB200"/>
    <a:srgbClr val="6631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2" autoAdjust="0"/>
    <p:restoredTop sz="82013" autoAdjust="0"/>
  </p:normalViewPr>
  <p:slideViewPr>
    <p:cSldViewPr>
      <p:cViewPr>
        <p:scale>
          <a:sx n="124" d="100"/>
          <a:sy n="124" d="100"/>
        </p:scale>
        <p:origin x="-1004" y="-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B0DC6E-6AD7-475F-A525-97BE469555AD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3D054A-5F71-4F63-B017-3E6BCE9430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47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028F64-EFA3-4787-A897-8A3EF2497C78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A0F263-B2B6-4F0E-8AAA-4C6D6CE813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90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endParaRPr lang="fr-FR" altLang="fr-FR" sz="1800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811EB8E-A4E9-4014-8501-4FA6C4C33AFC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 eaLnBrk="1" hangingPunct="1">
              <a:spcBef>
                <a:spcPct val="0"/>
              </a:spcBef>
              <a:buFontTx/>
              <a:buChar char="-"/>
            </a:pPr>
            <a:endParaRPr lang="fr-FR" altLang="fr-FR" sz="1800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CAD46A8-99DC-4821-A9E8-1C498143D451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z="1800" smtClean="0"/>
          </a:p>
        </p:txBody>
      </p:sp>
      <p:sp>
        <p:nvSpPr>
          <p:cNvPr id="92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E023EC6A-3271-44E8-BA28-DF28B2D757FA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z="1800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F43343A-D71A-46D6-AD16-E9E5C24E2A28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z="1800" smtClean="0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A3970CD-24CF-47EA-BF38-00C1FCFAE9ED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z="1800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DBE46A0-9559-4A28-AFA1-BC37EF82D7F8}" type="slidenum">
              <a:rPr lang="fr-FR" altLang="fr-FR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BBDF-BF2E-4396-B3A9-E9B62CD697AC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DF004-6AF4-4AC2-B4F3-3DEE3F6A5C4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434506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4E72-823D-4F74-9939-52920D43E6FD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2249-DF2F-4F9C-83F0-A00DBE28D67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025575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0279-9397-4D71-BF64-B848448E62A7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DBBEF-3388-4B57-BCBB-C7CF00BF0C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175231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26B0-24F3-48E9-AE63-E1FB38D78618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97BB9-9EF7-4894-BD34-0E0937B911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24599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3E46-523D-465A-AA18-A1C2B7671C54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B3E87-3F4A-43B8-A453-66FDFDF24A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0495231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39FD-0356-4C00-9C40-365F8298B235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99920-C866-46FE-8DBF-7CE15FE92C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60518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53DDA-A918-45FC-B654-5A0D5B4AA84B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608B9-AF9F-40DE-B141-3113EA5345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431694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598B-6F9E-456C-A040-B978843E8DB0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89294-BB6B-4765-AE40-4A4FC1E048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287108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11A31-30A3-4185-9087-A2EF34370A52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6C3D7-A4E4-4F80-AAEB-F9595D3188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897629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B8C5-1D18-4BD9-9548-C016848492F9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65A64-81B8-4ADA-B0B0-89B1469249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95592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28AC-489F-4B3D-9B3F-F2B3696D3397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7AE22-9C70-475E-A7C6-E3760C31289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9079240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197FF1-EB8C-46C7-BD75-59DBA09A8713}" type="datetimeFigureOut">
              <a:rPr lang="fr-FR"/>
              <a:pPr>
                <a:defRPr/>
              </a:pPr>
              <a:t>05/09/2018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71691B9-AE8E-40AB-AA07-D3604E3C323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vu-handicap@unistra.f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Tit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700"/>
            <a:ext cx="9034463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9388" y="-61913"/>
            <a:ext cx="8964612" cy="1906588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3200" b="1">
                <a:solidFill>
                  <a:schemeClr val="bg1"/>
                </a:solidFill>
              </a:rPr>
              <a:t>     </a:t>
            </a:r>
            <a:r>
              <a:rPr lang="fr-FR" altLang="fr-FR" b="1">
                <a:solidFill>
                  <a:schemeClr val="bg1"/>
                </a:solidFill>
                <a:latin typeface="Arial" charset="0"/>
                <a:cs typeface="Arial" charset="0"/>
              </a:rPr>
              <a:t>Parcours d’études de l’étudiant handicapé </a:t>
            </a:r>
            <a:br>
              <a:rPr lang="fr-FR" altLang="fr-FR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r-FR" altLang="fr-FR" b="1">
                <a:solidFill>
                  <a:schemeClr val="bg1"/>
                </a:solidFill>
                <a:latin typeface="Arial" charset="0"/>
                <a:cs typeface="Arial" charset="0"/>
              </a:rPr>
              <a:t>        </a:t>
            </a:r>
          </a:p>
          <a:p>
            <a:pPr lvl="1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chemeClr val="bg1"/>
                </a:solidFill>
                <a:latin typeface="Arial" charset="0"/>
                <a:cs typeface="Arial" charset="0"/>
              </a:rPr>
              <a:t>à l’Université de Strasbourg</a:t>
            </a:r>
          </a:p>
        </p:txBody>
      </p:sp>
      <p:sp>
        <p:nvSpPr>
          <p:cNvPr id="4100" name="Titre 1"/>
          <p:cNvSpPr txBox="1">
            <a:spLocks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01" name="ZoneTexte 3"/>
          <p:cNvSpPr txBox="1">
            <a:spLocks noChangeArrowheads="1"/>
          </p:cNvSpPr>
          <p:nvPr/>
        </p:nvSpPr>
        <p:spPr bwMode="auto">
          <a:xfrm>
            <a:off x="2370138" y="3046413"/>
            <a:ext cx="67722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Différents moyens peuvent être mis en œuvre après </a:t>
            </a:r>
            <a:r>
              <a:rPr lang="fr-FR" altLang="fr-FR" sz="1600" b="1">
                <a:solidFill>
                  <a:srgbClr val="7030A0"/>
                </a:solidFill>
                <a:latin typeface="Arial" charset="0"/>
                <a:cs typeface="Arial" charset="0"/>
              </a:rPr>
              <a:t>évaluation de vos besoins</a:t>
            </a:r>
            <a:r>
              <a:rPr lang="fr-FR" altLang="fr-FR" sz="1600">
                <a:latin typeface="Arial" charset="0"/>
                <a:cs typeface="Arial" charset="0"/>
              </a:rPr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• </a:t>
            </a:r>
            <a:r>
              <a:rPr lang="fr-FR" altLang="fr-FR" sz="1600" b="1">
                <a:latin typeface="Arial" charset="0"/>
                <a:cs typeface="Arial" charset="0"/>
              </a:rPr>
              <a:t>Aides humaines spécifiques </a:t>
            </a:r>
            <a:r>
              <a:rPr lang="fr-FR" altLang="fr-FR" sz="1600">
                <a:latin typeface="Arial" charset="0"/>
                <a:cs typeface="Arial" charset="0"/>
              </a:rPr>
              <a:t>: assistants d’études (aide à la prise de notes, aux déplacements sur le campus, soutien pédagogique), secrétaires d’examens, interface de communication,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• </a:t>
            </a:r>
            <a:r>
              <a:rPr lang="fr-FR" altLang="fr-FR" sz="1600" b="1">
                <a:latin typeface="Arial" charset="0"/>
                <a:cs typeface="Arial" charset="0"/>
              </a:rPr>
              <a:t>Aides techniques et technologiques </a:t>
            </a:r>
            <a:r>
              <a:rPr lang="fr-FR" altLang="fr-FR" sz="1600">
                <a:latin typeface="Arial" charset="0"/>
                <a:cs typeface="Arial" charset="0"/>
              </a:rPr>
              <a:t>: prêt de matériel spécifique, mise à disposition à l’Espace Diversité (Platane) et dans certaines bibliothèques de matériel adapté (télé agrandisseurs, machines à lire, synthèses vocales et imprimante braille), etc.</a:t>
            </a:r>
          </a:p>
        </p:txBody>
      </p:sp>
      <p:pic>
        <p:nvPicPr>
          <p:cNvPr id="4102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-61913"/>
            <a:ext cx="1270000" cy="191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1"/>
          <a:stretch>
            <a:fillRect/>
          </a:stretch>
        </p:blipFill>
        <p:spPr bwMode="auto">
          <a:xfrm>
            <a:off x="179388" y="1905000"/>
            <a:ext cx="2116137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Imag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6255"/>
          <a:stretch>
            <a:fillRect/>
          </a:stretch>
        </p:blipFill>
        <p:spPr bwMode="auto">
          <a:xfrm>
            <a:off x="179388" y="4594225"/>
            <a:ext cx="2089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ZoneTexte 1"/>
          <p:cNvSpPr txBox="1">
            <a:spLocks noChangeArrowheads="1"/>
          </p:cNvSpPr>
          <p:nvPr/>
        </p:nvSpPr>
        <p:spPr bwMode="auto">
          <a:xfrm>
            <a:off x="2732088" y="1943100"/>
            <a:ext cx="6335712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7030A0"/>
                </a:solidFill>
                <a:latin typeface="Arial" charset="0"/>
                <a:cs typeface="Arial" charset="0"/>
              </a:rPr>
              <a:t>Vous êtes en situation de handicap.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7030A0"/>
                </a:solidFill>
                <a:latin typeface="Arial" charset="0"/>
                <a:cs typeface="Arial" charset="0"/>
              </a:rPr>
              <a:t>Vous pouvez demander un aménagement de votre parcours d’études et/ou des examens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Tit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700"/>
            <a:ext cx="9034463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8438" y="-31750"/>
            <a:ext cx="8943975" cy="1844675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fr-FR" altLang="fr-FR" sz="3200" b="1">
                <a:solidFill>
                  <a:schemeClr val="bg1"/>
                </a:solidFill>
              </a:rPr>
              <a:t>     </a:t>
            </a:r>
            <a:r>
              <a:rPr lang="fr-FR" altLang="fr-FR" b="1">
                <a:solidFill>
                  <a:schemeClr val="bg1"/>
                </a:solidFill>
                <a:latin typeface="Arial" charset="0"/>
                <a:cs typeface="Arial" charset="0"/>
              </a:rPr>
              <a:t>A retenir….</a:t>
            </a:r>
          </a:p>
        </p:txBody>
      </p:sp>
      <p:sp>
        <p:nvSpPr>
          <p:cNvPr id="6148" name="Titre 1"/>
          <p:cNvSpPr txBox="1">
            <a:spLocks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149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12414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457134" y="2060848"/>
            <a:ext cx="8323839" cy="172819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demandes d’aménagements pour les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examens</a:t>
            </a: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doivent être effectuées avant </a:t>
            </a:r>
            <a:endParaRPr lang="fr-FR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>
              <a:buFont typeface="Arial" pitchFamily="34" charset="0"/>
              <a:buNone/>
              <a:defRPr/>
            </a:pPr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 1er semestre </a:t>
            </a:r>
            <a:endParaRPr lang="fr-FR" sz="2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>
              <a:buFont typeface="Arial" pitchFamily="34" charset="0"/>
              <a:buNone/>
              <a:defRPr/>
            </a:pP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</a:t>
            </a: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deuxième </a:t>
            </a:r>
            <a:r>
              <a:rPr lang="fr-FR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semestre</a:t>
            </a:r>
            <a:endParaRPr lang="fr-FR" sz="2400" b="1" dirty="0" smtClean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457134" y="4077072"/>
            <a:ext cx="8323839" cy="172819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étudiants ayant des troubles du langage et de la parole (DYS), un 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 orthophonique </a:t>
            </a:r>
            <a:r>
              <a:rPr lang="fr-FR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bac est exigé pour instruire la demande d’aménagements.</a:t>
            </a:r>
            <a:endParaRPr lang="fr-FR" sz="2400" b="1" dirty="0" smtClean="0">
              <a:ln>
                <a:solidFill>
                  <a:srgbClr val="0070C0"/>
                </a:solidFill>
              </a:ln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52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Titr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12700"/>
            <a:ext cx="9036050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875" y="-26988"/>
            <a:ext cx="9144000" cy="1762126"/>
          </a:xfrm>
          <a:prstGeom prst="rect">
            <a:avLst/>
          </a:prstGeom>
          <a:solidFill>
            <a:srgbClr val="7030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chemeClr val="bg1"/>
                </a:solidFill>
              </a:rPr>
              <a:t>       </a:t>
            </a:r>
            <a:r>
              <a:rPr lang="fr-FR" altLang="fr-FR" sz="2400" b="1">
                <a:solidFill>
                  <a:schemeClr val="bg1"/>
                </a:solidFill>
                <a:latin typeface="Arial" charset="0"/>
                <a:cs typeface="Arial" charset="0"/>
              </a:rPr>
              <a:t>Un dispositif construit autour du</a:t>
            </a:r>
            <a:br>
              <a:rPr lang="fr-FR" altLang="fr-FR" sz="24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r-FR" altLang="fr-FR" sz="2400" b="1">
                <a:solidFill>
                  <a:schemeClr val="bg1"/>
                </a:solidFill>
                <a:latin typeface="Arial" charset="0"/>
                <a:cs typeface="Arial" charset="0"/>
              </a:rPr>
              <a:t>           Service de la vie universitaire-Mission handicap et du réseau des référents handicap</a:t>
            </a:r>
          </a:p>
        </p:txBody>
      </p:sp>
      <p:sp>
        <p:nvSpPr>
          <p:cNvPr id="8196" name="Titre 1"/>
          <p:cNvSpPr txBox="1">
            <a:spLocks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197" name="ZoneTexte 4"/>
          <p:cNvSpPr txBox="1">
            <a:spLocks noChangeArrowheads="1"/>
          </p:cNvSpPr>
          <p:nvPr/>
        </p:nvSpPr>
        <p:spPr bwMode="auto">
          <a:xfrm>
            <a:off x="3665538" y="1938338"/>
            <a:ext cx="54768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Au sein du </a:t>
            </a:r>
            <a:r>
              <a:rPr lang="fr-FR" altLang="fr-FR" sz="1600" b="1">
                <a:solidFill>
                  <a:srgbClr val="7030A0"/>
                </a:solidFill>
                <a:latin typeface="Arial" charset="0"/>
                <a:cs typeface="Arial" charset="0"/>
              </a:rPr>
              <a:t>Service de la Vie Universitaire</a:t>
            </a:r>
            <a:r>
              <a:rPr lang="fr-FR" altLang="fr-FR" sz="1600">
                <a:latin typeface="Arial" charset="0"/>
                <a:cs typeface="Arial" charset="0"/>
              </a:rPr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la </a:t>
            </a:r>
            <a:r>
              <a:rPr lang="fr-FR" altLang="fr-FR" sz="1600" b="1">
                <a:latin typeface="Arial" charset="0"/>
                <a:cs typeface="Arial" charset="0"/>
              </a:rPr>
              <a:t>Mission handicap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évalue les besoins des étudiants handicapés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et articulent la mise en œuvre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des aménagements nécessaires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avec le SSU, le CAMUS, le CROUS,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les équipes pédagogiques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et tout autre partenaire compétent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pour évaluer une situation.</a:t>
            </a:r>
          </a:p>
        </p:txBody>
      </p:sp>
      <p:pic>
        <p:nvPicPr>
          <p:cNvPr id="8198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863"/>
            <a:ext cx="1155700" cy="18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2009775" y="4875213"/>
            <a:ext cx="10842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Françoise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Le Jallé</a:t>
            </a:r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3043238" y="4873625"/>
            <a:ext cx="1038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Fabienne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Rakitic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-11113" y="4887913"/>
            <a:ext cx="11033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Jackie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Didierjean</a:t>
            </a:r>
          </a:p>
        </p:txBody>
      </p:sp>
      <p:sp>
        <p:nvSpPr>
          <p:cNvPr id="8202" name="Text Box 14"/>
          <p:cNvSpPr txBox="1">
            <a:spLocks noChangeArrowheads="1"/>
          </p:cNvSpPr>
          <p:nvPr/>
        </p:nvSpPr>
        <p:spPr bwMode="auto">
          <a:xfrm>
            <a:off x="1808163" y="5529263"/>
            <a:ext cx="1084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Muriel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Isenmann</a:t>
            </a:r>
          </a:p>
        </p:txBody>
      </p:sp>
      <p:sp>
        <p:nvSpPr>
          <p:cNvPr id="8203" name="ZoneTexte 1"/>
          <p:cNvSpPr txBox="1">
            <a:spLocks noChangeArrowheads="1"/>
          </p:cNvSpPr>
          <p:nvPr/>
        </p:nvSpPr>
        <p:spPr bwMode="auto">
          <a:xfrm>
            <a:off x="173038" y="4581525"/>
            <a:ext cx="3748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charset="0"/>
                <a:cs typeface="Arial" charset="0"/>
              </a:rPr>
              <a:t>Au second plan, de gauche à droite :</a:t>
            </a:r>
          </a:p>
        </p:txBody>
      </p:sp>
      <p:sp>
        <p:nvSpPr>
          <p:cNvPr id="8204" name="ZoneTexte 1"/>
          <p:cNvSpPr txBox="1">
            <a:spLocks noChangeArrowheads="1"/>
          </p:cNvSpPr>
          <p:nvPr/>
        </p:nvSpPr>
        <p:spPr bwMode="auto">
          <a:xfrm>
            <a:off x="-115888" y="5537200"/>
            <a:ext cx="2281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 b="1">
                <a:latin typeface="Arial" charset="0"/>
                <a:cs typeface="Arial" charset="0"/>
              </a:rPr>
              <a:t>Au premier plan : </a:t>
            </a:r>
          </a:p>
        </p:txBody>
      </p:sp>
      <p:pic>
        <p:nvPicPr>
          <p:cNvPr id="8205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Imag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947863"/>
            <a:ext cx="3522663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7" name="Text Box 12"/>
          <p:cNvSpPr txBox="1">
            <a:spLocks noChangeArrowheads="1"/>
          </p:cNvSpPr>
          <p:nvPr/>
        </p:nvSpPr>
        <p:spPr bwMode="auto">
          <a:xfrm>
            <a:off x="1104900" y="4875213"/>
            <a:ext cx="8905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Nadia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Choukri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"/>
            <a:ext cx="9143999" cy="1773240"/>
          </a:xfrm>
          <a:solidFill>
            <a:srgbClr val="7030A0"/>
          </a:solidFill>
          <a:ln>
            <a:solidFill>
              <a:srgbClr val="7030A0"/>
            </a:solidFill>
            <a:miter lim="800000"/>
            <a:headEnd/>
            <a:tailEnd/>
          </a:ln>
          <a:effectLst>
            <a:innerShdw blurRad="114300">
              <a:srgbClr val="C00000"/>
            </a:innerShd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bg1"/>
                </a:solidFill>
                <a:cs typeface="Calibri" pitchFamily="34" charset="0"/>
              </a:rPr>
              <a:t>       </a:t>
            </a: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dispositif construit autour de</a:t>
            </a:r>
            <a:b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la mission </a:t>
            </a:r>
            <a:r>
              <a:rPr lang="fr-F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andicap et des référents handicap</a:t>
            </a:r>
            <a:endParaRPr lang="fr-FR" sz="2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itre 1"/>
          <p:cNvSpPr txBox="1">
            <a:spLocks/>
          </p:cNvSpPr>
          <p:nvPr/>
        </p:nvSpPr>
        <p:spPr bwMode="auto">
          <a:xfrm>
            <a:off x="0" y="6064250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46" name="ZoneTexte 4"/>
          <p:cNvSpPr txBox="1">
            <a:spLocks noChangeArrowheads="1"/>
          </p:cNvSpPr>
          <p:nvPr/>
        </p:nvSpPr>
        <p:spPr bwMode="auto">
          <a:xfrm>
            <a:off x="2560638" y="2105025"/>
            <a:ext cx="6491287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Un réseau de </a:t>
            </a:r>
            <a:r>
              <a:rPr lang="fr-FR" altLang="fr-FR" sz="1600" b="1">
                <a:solidFill>
                  <a:srgbClr val="7030A0"/>
                </a:solidFill>
                <a:latin typeface="Arial" charset="0"/>
                <a:cs typeface="Arial" charset="0"/>
              </a:rPr>
              <a:t>référents handicap</a:t>
            </a:r>
            <a:endParaRPr lang="fr-FR" altLang="fr-FR" sz="160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dans les composantes et les services de l’Université.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Le rôle de ces relais de proximité auprès des étudiants 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Informer les étudiants handicapés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Faire le lien avec la mission handicap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Veiller à la gestion quotidienne des problèmes relatifs aux situations de handicap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S’assurer de la mise en œuvre des aménagements demandés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endParaRPr lang="fr-FR" altLang="fr-FR" sz="16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Sensibiliser les collègues</a:t>
            </a:r>
          </a:p>
        </p:txBody>
      </p:sp>
      <p:pic>
        <p:nvPicPr>
          <p:cNvPr id="10247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713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22475"/>
            <a:ext cx="25669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378"/>
            <a:ext cx="9143999" cy="1761438"/>
          </a:xfrm>
          <a:solidFill>
            <a:srgbClr val="7030A0"/>
          </a:solidFill>
          <a:ln>
            <a:miter lim="800000"/>
            <a:headEnd/>
            <a:tailEnd/>
          </a:ln>
          <a:effectLst>
            <a:innerShdw blurRad="114300">
              <a:srgbClr val="C00000"/>
            </a:innerShd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bg1"/>
                </a:solidFill>
                <a:cs typeface="Calibri" pitchFamily="34" charset="0"/>
              </a:rPr>
              <a:t>            </a:t>
            </a:r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Aider un étudiant en situation de handicap</a:t>
            </a: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itre 1"/>
          <p:cNvSpPr txBox="1">
            <a:spLocks/>
          </p:cNvSpPr>
          <p:nvPr/>
        </p:nvSpPr>
        <p:spPr bwMode="auto">
          <a:xfrm>
            <a:off x="0" y="6064250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081" name="ZoneTexte 4"/>
          <p:cNvSpPr txBox="1">
            <a:spLocks noChangeArrowheads="1"/>
          </p:cNvSpPr>
          <p:nvPr/>
        </p:nvSpPr>
        <p:spPr bwMode="auto">
          <a:xfrm>
            <a:off x="2620963" y="2046288"/>
            <a:ext cx="6491287" cy="706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11874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ZoneTexte 11"/>
          <p:cNvSpPr txBox="1">
            <a:spLocks noChangeArrowheads="1"/>
          </p:cNvSpPr>
          <p:nvPr/>
        </p:nvSpPr>
        <p:spPr bwMode="auto">
          <a:xfrm>
            <a:off x="2771775" y="3017838"/>
            <a:ext cx="626427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Devenez </a:t>
            </a:r>
            <a:r>
              <a:rPr lang="fr-FR" altLang="fr-FR" sz="1600" b="1">
                <a:solidFill>
                  <a:srgbClr val="7030A0"/>
                </a:solidFill>
                <a:latin typeface="Arial" charset="0"/>
                <a:cs typeface="Arial" charset="0"/>
              </a:rPr>
              <a:t>assistant d’études </a:t>
            </a:r>
            <a:r>
              <a:rPr lang="fr-FR" altLang="fr-FR" sz="1600">
                <a:latin typeface="Arial" charset="0"/>
                <a:cs typeface="Arial" charset="0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Accueil à l’université,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Aide à l’installation en salle de cours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Prise de notes, photocopies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Aide à la recherche documentaire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r-FR" altLang="fr-FR" sz="1600">
                <a:latin typeface="Arial" charset="0"/>
                <a:cs typeface="Arial" charset="0"/>
              </a:rPr>
              <a:t> Déplacements sur le campus, etc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r-FR" altLang="fr-FR" sz="160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Un emploi qui peut donner lieu selon les aides effectuées à un contrat et à une gratification, une formation assurée,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des compétences développées dans la relation d’aide,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latin typeface="Arial" charset="0"/>
                <a:cs typeface="Arial" charset="0"/>
              </a:rPr>
              <a:t>un engagement étudiant. </a:t>
            </a:r>
          </a:p>
        </p:txBody>
      </p:sp>
      <p:pic>
        <p:nvPicPr>
          <p:cNvPr id="12297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4" t="17709" r="19209"/>
          <a:stretch>
            <a:fillRect/>
          </a:stretch>
        </p:blipFill>
        <p:spPr bwMode="auto">
          <a:xfrm>
            <a:off x="34925" y="3738563"/>
            <a:ext cx="2627313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9" name="ZoneTexte 4"/>
          <p:cNvSpPr txBox="1">
            <a:spLocks noChangeArrowheads="1"/>
          </p:cNvSpPr>
          <p:nvPr/>
        </p:nvSpPr>
        <p:spPr bwMode="auto">
          <a:xfrm>
            <a:off x="2620963" y="1919288"/>
            <a:ext cx="6491287" cy="101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7030A0"/>
                </a:solidFill>
                <a:latin typeface="Arial" charset="0"/>
                <a:cs typeface="Arial" charset="0"/>
              </a:rPr>
              <a:t>Vous êtes étudiant valide et souhaitez aider un étudiant handicapé, inscrit dans votre cursus de formation</a:t>
            </a:r>
          </a:p>
        </p:txBody>
      </p:sp>
      <p:pic>
        <p:nvPicPr>
          <p:cNvPr id="12300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19288"/>
            <a:ext cx="2481263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22" y="11800"/>
            <a:ext cx="9143999" cy="1761438"/>
          </a:xfrm>
          <a:solidFill>
            <a:srgbClr val="7030A0"/>
          </a:solidFill>
          <a:ln>
            <a:solidFill>
              <a:srgbClr val="7030A0"/>
            </a:solidFill>
            <a:miter lim="800000"/>
            <a:headEnd/>
            <a:tailEnd/>
          </a:ln>
          <a:effectLst>
            <a:innerShdw blurRad="114300">
              <a:srgbClr val="C00000"/>
            </a:innerShdw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bg1"/>
                </a:solidFill>
                <a:cs typeface="Calibri" pitchFamily="34" charset="0"/>
              </a:rPr>
              <a:t>       Pour plus d’informations</a:t>
            </a:r>
            <a:endParaRPr lang="fr-FR" sz="32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14341" name="Titre 1"/>
          <p:cNvSpPr txBox="1">
            <a:spLocks/>
          </p:cNvSpPr>
          <p:nvPr/>
        </p:nvSpPr>
        <p:spPr bwMode="auto">
          <a:xfrm>
            <a:off x="0" y="6064250"/>
            <a:ext cx="9144000" cy="765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fr-FR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081" name="ZoneTexte 4"/>
          <p:cNvSpPr txBox="1">
            <a:spLocks noChangeArrowheads="1"/>
          </p:cNvSpPr>
          <p:nvPr/>
        </p:nvSpPr>
        <p:spPr bwMode="auto">
          <a:xfrm>
            <a:off x="2620963" y="2046288"/>
            <a:ext cx="6491287" cy="7064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fr-F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buFontTx/>
              <a:buChar char="-"/>
              <a:defRPr/>
            </a:pPr>
            <a:endParaRPr lang="fr-FR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ZoneTexte 11"/>
          <p:cNvSpPr txBox="1">
            <a:spLocks noChangeArrowheads="1"/>
          </p:cNvSpPr>
          <p:nvPr/>
        </p:nvSpPr>
        <p:spPr bwMode="auto">
          <a:xfrm>
            <a:off x="1908175" y="1773238"/>
            <a:ext cx="72040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00"/>
                </a:solidFill>
              </a:rPr>
              <a:t>SVU – mission handicap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00"/>
                </a:solidFill>
              </a:rPr>
              <a:t>22 rue René Descartes, rdc du Patio, entrée sur le côté droit du bâtiment 1.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00"/>
                </a:solidFill>
              </a:rPr>
              <a:t>Accueil &gt;&gt; Vie des Campus &gt;&gt; Accompagnement du handicap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000000"/>
                </a:solidFill>
              </a:rPr>
              <a:t>Petit guide pratique de l’étudiant handicapé à l’Unistra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00"/>
                </a:solidFill>
                <a:hlinkClick r:id="rId3"/>
              </a:rPr>
              <a:t>svu-handicap@unistra.fr</a:t>
            </a:r>
            <a:r>
              <a:rPr lang="fr-FR" altLang="fr-FR" sz="1800" b="1">
                <a:solidFill>
                  <a:srgbClr val="000000"/>
                </a:solidFill>
              </a:rPr>
              <a:t> </a:t>
            </a:r>
            <a:r>
              <a:rPr lang="fr-FR" altLang="fr-FR" sz="1800">
                <a:solidFill>
                  <a:srgbClr val="000000"/>
                </a:solidFill>
              </a:rPr>
              <a:t>  </a:t>
            </a:r>
            <a:r>
              <a:rPr lang="fr-FR" altLang="fr-FR" sz="1600" b="1">
                <a:solidFill>
                  <a:srgbClr val="000000"/>
                </a:solidFill>
              </a:rPr>
              <a:t>03 68 85 63 69  /   03 68 85 65 47  / 03 68 85 63 76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8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7030A0"/>
                </a:solidFill>
              </a:rPr>
              <a:t>Référents handicap de la composante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>
              <a:solidFill>
                <a:srgbClr val="000000"/>
              </a:solidFill>
            </a:endParaRPr>
          </a:p>
        </p:txBody>
      </p:sp>
      <p:pic>
        <p:nvPicPr>
          <p:cNvPr id="14344" name="Picture 12" descr="http://lactu.unistra.fr/typo3temp/pics/f8496012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4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3" descr="Y:\Commun\F - COMMUNICATION-SVU\Logos\Logos SVU\1_Signature_Generique\Service_Universitaire_Large_Couleu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6175375"/>
            <a:ext cx="377983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ZoneTexte 2"/>
          <p:cNvSpPr txBox="1">
            <a:spLocks noChangeArrowheads="1"/>
          </p:cNvSpPr>
          <p:nvPr/>
        </p:nvSpPr>
        <p:spPr bwMode="auto">
          <a:xfrm>
            <a:off x="98425" y="2205038"/>
            <a:ext cx="1738313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1">
                <a:solidFill>
                  <a:srgbClr val="7030A0"/>
                </a:solidFill>
              </a:rPr>
              <a:t>« Les gens ont quelque chose en commun,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1">
                <a:solidFill>
                  <a:srgbClr val="7030A0"/>
                </a:solidFill>
              </a:rPr>
              <a:t>ils sont tous différents ».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b="1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1">
                <a:solidFill>
                  <a:srgbClr val="7030A0"/>
                </a:solidFill>
              </a:rPr>
              <a:t>Le handicap : l’affaire de tous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</TotalTime>
  <Words>495</Words>
  <Application>Microsoft Office PowerPoint</Application>
  <PresentationFormat>Affichage à l'écran (4:3)</PresentationFormat>
  <Paragraphs>98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Arial</vt:lpstr>
      <vt:lpstr>Arial Black</vt:lpstr>
      <vt:lpstr>Thème Office</vt:lpstr>
      <vt:lpstr>Présentation PowerPoint</vt:lpstr>
      <vt:lpstr>Présentation PowerPoint</vt:lpstr>
      <vt:lpstr>Présentation PowerPoint</vt:lpstr>
      <vt:lpstr>       Un dispositif construit autour de            la mission handicap et des référents handicap</vt:lpstr>
      <vt:lpstr>            Aider un étudiant en situation de handicap</vt:lpstr>
      <vt:lpstr>       Pour plus d’informations</vt:lpstr>
    </vt:vector>
  </TitlesOfParts>
  <Company>UDS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WALTER Sabine</dc:creator>
  <cp:lastModifiedBy>Utilisateur Windows</cp:lastModifiedBy>
  <cp:revision>196</cp:revision>
  <cp:lastPrinted>2013-04-29T07:33:24Z</cp:lastPrinted>
  <dcterms:created xsi:type="dcterms:W3CDTF">2013-02-11T07:46:54Z</dcterms:created>
  <dcterms:modified xsi:type="dcterms:W3CDTF">2018-09-05T15:22:46Z</dcterms:modified>
</cp:coreProperties>
</file>